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Medium" charset="1" panose="00000000000000000000"/>
      <p:regular r:id="rId22"/>
    </p:embeddedFont>
    <p:embeddedFont>
      <p:font typeface="Raleway Semi-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my name is jagruthi manchi saraf. i have selected Supply chain analysis for the powerBI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clustered column chart</a:t>
            </a:r>
          </a:p>
          <a:p>
            <a:r>
              <a:rPr lang="en-US"/>
              <a:t>The 'unknown' category has the highest order quantities, which may suggest a lack of accurate customer data or many customers choosing not to disclose their gender. Non-binary customers follow with significant orders, indicating a receptive market. In contrast, female and male customers show lower order quantities, pointing to potential gaps in engagement and marketing strategies.</a:t>
            </a:r>
          </a:p>
          <a:p>
            <a:r>
              <a:rPr lang="en-US"/>
              <a:t/>
            </a:r>
          </a:p>
          <a:p>
            <a:r>
              <a:rPr lang="en-US"/>
              <a:t>Overall, these insights can help us refine our marketing and product offerings to better serve all customer groups."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stacked bar chat</a:t>
            </a:r>
          </a:p>
          <a:p>
            <a:r>
              <a:rPr lang="en-US"/>
              <a:t>Road transportation is the most utilized mode, likely due to its flexibility and ability to reach various destinations efficiently. </a:t>
            </a:r>
          </a:p>
          <a:p>
            <a:r>
              <a:rPr lang="en-US"/>
              <a:t>Rail comes next, offering a reliable option for bulk shipments.</a:t>
            </a:r>
          </a:p>
          <a:p>
            <a:r>
              <a:rPr lang="en-US"/>
              <a:t>Air transport is used less frequently, as it tends to be more costly, while sea transport is the least utilized, often chosen for larger shipments that require longer transit times.</a:t>
            </a:r>
          </a:p>
          <a:p>
            <a:r>
              <a:rPr lang="en-US"/>
              <a:t/>
            </a:r>
          </a:p>
          <a:p>
            <a:r>
              <a:rPr lang="en-US"/>
              <a:t>Understanding this distribution helps us optimize our logistics strategies and cost management based on the most effective transportation modes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Supply chain refers to the entire process of moving products from creation to delivery to customers. </a:t>
            </a:r>
          </a:p>
          <a:p>
            <a:r>
              <a:rPr lang="en-US"/>
              <a:t/>
            </a:r>
          </a:p>
          <a:p>
            <a:r>
              <a:rPr lang="en-US"/>
              <a:t>For instance, when you order a makeup product online, the manufacturing team prepares your order, ensuring it's packed securely. </a:t>
            </a:r>
          </a:p>
          <a:p>
            <a:r>
              <a:rPr lang="en-US"/>
              <a:t/>
            </a:r>
          </a:p>
          <a:p>
            <a:r>
              <a:rPr lang="en-US"/>
              <a:t>The product is then transported using various methods—like trucks, ships, or planes—before being shipped to a store or directly to your home. Finally, it reaches you, the customer.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dataset from a Fashion and Beauty startup provides a comprehensive overview of the makeup product supply chain.</a:t>
            </a:r>
          </a:p>
          <a:p>
            <a:r>
              <a:rPr lang="en-US"/>
              <a:t/>
            </a:r>
          </a:p>
          <a:p>
            <a:r>
              <a:rPr lang="en-US"/>
              <a:t>It includes key features such as product details, pricing, stock levels, customer demographics, shipping information, and supplier data.</a:t>
            </a:r>
          </a:p>
          <a:p>
            <a:r>
              <a:rPr lang="en-US"/>
              <a:t/>
            </a:r>
          </a:p>
          <a:p>
            <a:r>
              <a:rPr lang="en-US"/>
              <a:t>Each feature offers valuable insights for optimizing inventory, reducing costs, and improving customer satisfaction, creating a complete picture of the supply chain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dashboard provides a comprehensive analysis of the makeup supply chain, highlighting key metrics such as revenue, costs, order trends, and quality indicators. </a:t>
            </a:r>
          </a:p>
          <a:p>
            <a:r>
              <a:rPr lang="en-US"/>
              <a:t/>
            </a:r>
          </a:p>
          <a:p>
            <a:r>
              <a:rPr lang="en-US"/>
              <a:t>These insights support efficient, data-driven decision-making. Let’s dive into the dashboard to explore how we can enhance our operations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Skincare is the largest category at 40%.</a:t>
            </a:r>
          </a:p>
          <a:p>
            <a:r>
              <a:rPr lang="en-US"/>
              <a:t>Haircare follows with 34%, and cosmetics are at 26%.</a:t>
            </a:r>
          </a:p>
          <a:p>
            <a:r>
              <a:rPr lang="en-US"/>
              <a:t/>
            </a:r>
          </a:p>
          <a:p>
            <a:r>
              <a:rPr lang="en-US"/>
              <a:t/>
            </a:r>
          </a:p>
          <a:p>
            <a:r>
              <a:rPr lang="en-US"/>
              <a:t>This data shows that most consumers are more interested in skincare products than in cosmetics.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illustrates the relationship between order quantity and manufacturing lead time. </a:t>
            </a:r>
          </a:p>
          <a:p>
            <a:r>
              <a:rPr lang="en-US"/>
              <a:t/>
            </a:r>
          </a:p>
          <a:p>
            <a:r>
              <a:rPr lang="en-US"/>
              <a:t>We can see that higher order quantities are associated with shorter lead times. </a:t>
            </a:r>
          </a:p>
          <a:p>
            <a:r>
              <a:rPr lang="en-US"/>
              <a:t/>
            </a:r>
          </a:p>
          <a:p>
            <a:r>
              <a:rPr lang="en-US"/>
              <a:t>For instance, when the order quantity is 390, the manufacturing lead time is only 7 days. In contrast, with a much lower order quantity of 4, the lead time increases to 13 days. </a:t>
            </a:r>
          </a:p>
          <a:p>
            <a:r>
              <a:rPr lang="en-US"/>
              <a:t/>
            </a:r>
          </a:p>
          <a:p>
            <a:r>
              <a:rPr lang="en-US"/>
              <a:t>This suggests that increasing order quantities can help reduce manufacturing lead times, ultimately improving our supply chain efficiency.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donut chart shows the distribution of inspection outcomes in three segments: pending, fail, and pass. Currently, 41.4% of inspections are pending, while 36% have failed. </a:t>
            </a:r>
          </a:p>
          <a:p>
            <a:r>
              <a:rPr lang="en-US"/>
              <a:t/>
            </a:r>
          </a:p>
          <a:p>
            <a:r>
              <a:rPr lang="en-US"/>
              <a:t>Only 23% of products have passed inspection. </a:t>
            </a:r>
          </a:p>
          <a:p>
            <a:r>
              <a:rPr lang="en-US"/>
              <a:t/>
            </a:r>
          </a:p>
          <a:p>
            <a:r>
              <a:rPr lang="en-US"/>
              <a:t>This means that a large number of our products are either awaiting review or haven't met quality standards, which highlights the need to improve our quality control processes.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shows production volumes and inspection outcomes across locations: Kolkata, Mumbai, Chennai, Delhi, and Bangalore. </a:t>
            </a:r>
          </a:p>
          <a:p>
            <a:r>
              <a:rPr lang="en-US"/>
              <a:t/>
            </a:r>
          </a:p>
          <a:p>
            <a:r>
              <a:rPr lang="en-US"/>
              <a:t>Kolkata leads with the highest production volumes and inspection results, indicating strong manufacturing and quality control. </a:t>
            </a:r>
          </a:p>
          <a:p>
            <a:r>
              <a:rPr lang="en-US"/>
              <a:t/>
            </a:r>
          </a:p>
          <a:p>
            <a:r>
              <a:rPr lang="en-US"/>
              <a:t>In contrast, Delhi has the lowest inspection results, suggesting potential quality issues that need attention. </a:t>
            </a:r>
          </a:p>
          <a:p>
            <a:r>
              <a:rPr lang="en-US"/>
              <a:t/>
            </a:r>
          </a:p>
          <a:p>
            <a:r>
              <a:rPr lang="en-US"/>
              <a:t>Meanwhile, Bangalore records the lowest production volumes, indicating an opportunity to enhance capacity and efficiency there.</a:t>
            </a:r>
          </a:p>
          <a:p>
            <a:r>
              <a:rPr lang="en-US"/>
              <a:t/>
            </a:r>
          </a:p>
          <a:p>
            <a:r>
              <a:rPr lang="en-US"/>
              <a:t>Overall, we need to improve quality in Delhi while leveraging Kolkata’s strengths and addressing the challenges in Bangalore to optimize our supply chain.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clustered bar chat</a:t>
            </a:r>
          </a:p>
          <a:p>
            <a:r>
              <a:rPr lang="en-US"/>
              <a:t/>
            </a:r>
          </a:p>
          <a:p>
            <a:r>
              <a:rPr lang="en-US"/>
              <a:t>Skincare products generate the highest revenue while also having the greatest manufacturing costs, indicating a strong demand and successful market positioning in this category. </a:t>
            </a:r>
          </a:p>
          <a:p>
            <a:r>
              <a:rPr lang="en-US"/>
              <a:t/>
            </a:r>
          </a:p>
          <a:p>
            <a:r>
              <a:rPr lang="en-US"/>
              <a:t>In contrast, cosmetics have the lowest revenue and manufacturing costs, suggesting that this segment may not be performing as well and could benefit from targeted marketing or product development strategies. </a:t>
            </a:r>
          </a:p>
          <a:p>
            <a:r>
              <a:rPr lang="en-US"/>
              <a:t/>
            </a:r>
          </a:p>
          <a:p>
            <a:r>
              <a:rPr lang="en-US"/>
              <a:t>Overall, focusing on maximizing the profitability of skincare while finding ways to enhance the performance of the cosmetics line could be beneficial for our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40872" y="3368265"/>
            <a:ext cx="9711039" cy="3129557"/>
          </a:xfrm>
          <a:prstGeom prst="rect">
            <a:avLst/>
          </a:prstGeom>
        </p:spPr>
        <p:txBody>
          <a:bodyPr anchor="t" rtlCol="false" tIns="0" lIns="0" bIns="0" rIns="0">
            <a:spAutoFit/>
          </a:bodyPr>
          <a:lstStyle/>
          <a:p>
            <a:pPr algn="l" marL="0" indent="0" lvl="1">
              <a:lnSpc>
                <a:spcPts val="11830"/>
              </a:lnSpc>
            </a:pPr>
            <a:r>
              <a:rPr lang="en-US" b="true" sz="13144" spc="-604">
                <a:solidFill>
                  <a:srgbClr val="00694C"/>
                </a:solidFill>
                <a:latin typeface="Raleway Medium"/>
                <a:ea typeface="Raleway Medium"/>
                <a:cs typeface="Raleway Medium"/>
                <a:sym typeface="Raleway Medium"/>
              </a:rPr>
              <a:t>Supply Chain              Analysis</a:t>
            </a:r>
          </a:p>
        </p:txBody>
      </p:sp>
      <p:sp>
        <p:nvSpPr>
          <p:cNvPr name="TextBox 5" id="5"/>
          <p:cNvSpPr txBox="true"/>
          <p:nvPr/>
        </p:nvSpPr>
        <p:spPr>
          <a:xfrm rot="0">
            <a:off x="440872" y="7250108"/>
            <a:ext cx="9179504" cy="1337162"/>
          </a:xfrm>
          <a:prstGeom prst="rect">
            <a:avLst/>
          </a:prstGeom>
        </p:spPr>
        <p:txBody>
          <a:bodyPr anchor="t" rtlCol="false" tIns="0" lIns="0" bIns="0" rIns="0">
            <a:spAutoFit/>
          </a:bodyPr>
          <a:lstStyle/>
          <a:p>
            <a:pPr algn="l" marL="0" indent="0" lvl="1">
              <a:lnSpc>
                <a:spcPts val="5040"/>
              </a:lnSpc>
            </a:pPr>
            <a:r>
              <a:rPr lang="en-US" b="true" sz="5600" spc="-257">
                <a:solidFill>
                  <a:srgbClr val="00694C"/>
                </a:solidFill>
                <a:latin typeface="Raleway Medium"/>
                <a:ea typeface="Raleway Medium"/>
                <a:cs typeface="Raleway Medium"/>
                <a:sym typeface="Raleway Medium"/>
              </a:rPr>
              <a:t>for Fashion and Beauty Products</a:t>
            </a:r>
          </a:p>
        </p:txBody>
      </p:sp>
      <p:sp>
        <p:nvSpPr>
          <p:cNvPr name="TextBox 6" id="6"/>
          <p:cNvSpPr txBox="true"/>
          <p:nvPr/>
        </p:nvSpPr>
        <p:spPr>
          <a:xfrm rot="0">
            <a:off x="1551756" y="1104900"/>
            <a:ext cx="9179504" cy="380966"/>
          </a:xfrm>
          <a:prstGeom prst="rect">
            <a:avLst/>
          </a:prstGeom>
        </p:spPr>
        <p:txBody>
          <a:bodyPr anchor="t" rtlCol="false" tIns="0" lIns="0" bIns="0" rIns="0">
            <a:spAutoFit/>
          </a:bodyPr>
          <a:lstStyle/>
          <a:p>
            <a:pPr algn="l" marL="0" indent="0" lvl="1">
              <a:lnSpc>
                <a:spcPts val="2700"/>
              </a:lnSpc>
            </a:pPr>
            <a:r>
              <a:rPr lang="en-US" b="true" sz="3000" spc="-138">
                <a:solidFill>
                  <a:srgbClr val="00694C"/>
                </a:solidFill>
                <a:latin typeface="Raleway Medium"/>
                <a:ea typeface="Raleway Medium"/>
                <a:cs typeface="Raleway Medium"/>
                <a:sym typeface="Raleway Medium"/>
              </a:rPr>
              <a:t>Presented by Jagruthi Manchi Saraf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005479" y="-468295"/>
            <a:ext cx="11853512" cy="11853512"/>
          </a:xfrm>
          <a:custGeom>
            <a:avLst/>
            <a:gdLst/>
            <a:ahLst/>
            <a:cxnLst/>
            <a:rect r="r" b="b" t="t" l="l"/>
            <a:pathLst>
              <a:path h="11853512" w="11853512">
                <a:moveTo>
                  <a:pt x="0" y="0"/>
                </a:moveTo>
                <a:lnTo>
                  <a:pt x="11853512" y="0"/>
                </a:lnTo>
                <a:lnTo>
                  <a:pt x="11853512" y="11853513"/>
                </a:lnTo>
                <a:lnTo>
                  <a:pt x="0" y="11853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848033" y="2153873"/>
            <a:ext cx="10439967" cy="5979254"/>
          </a:xfrm>
          <a:custGeom>
            <a:avLst/>
            <a:gdLst/>
            <a:ahLst/>
            <a:cxnLst/>
            <a:rect r="r" b="b" t="t" l="l"/>
            <a:pathLst>
              <a:path h="5979254" w="10439967">
                <a:moveTo>
                  <a:pt x="0" y="0"/>
                </a:moveTo>
                <a:lnTo>
                  <a:pt x="10439967" y="0"/>
                </a:lnTo>
                <a:lnTo>
                  <a:pt x="10439967" y="5979254"/>
                </a:lnTo>
                <a:lnTo>
                  <a:pt x="0" y="5979254"/>
                </a:lnTo>
                <a:lnTo>
                  <a:pt x="0" y="0"/>
                </a:lnTo>
                <a:close/>
              </a:path>
            </a:pathLst>
          </a:custGeom>
          <a:blipFill>
            <a:blip r:embed="rId5"/>
            <a:stretch>
              <a:fillRect l="0" t="0" r="0" b="0"/>
            </a:stretch>
          </a:blipFill>
        </p:spPr>
      </p:sp>
      <p:sp>
        <p:nvSpPr>
          <p:cNvPr name="TextBox 4" id="4"/>
          <p:cNvSpPr txBox="true"/>
          <p:nvPr/>
        </p:nvSpPr>
        <p:spPr>
          <a:xfrm rot="0">
            <a:off x="288215" y="3059437"/>
            <a:ext cx="7205091" cy="4015726"/>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Order Quantities by Customer Demographics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005479" y="-468295"/>
            <a:ext cx="11853512" cy="11853512"/>
          </a:xfrm>
          <a:custGeom>
            <a:avLst/>
            <a:gdLst/>
            <a:ahLst/>
            <a:cxnLst/>
            <a:rect r="r" b="b" t="t" l="l"/>
            <a:pathLst>
              <a:path h="11853512" w="11853512">
                <a:moveTo>
                  <a:pt x="0" y="0"/>
                </a:moveTo>
                <a:lnTo>
                  <a:pt x="11853512" y="0"/>
                </a:lnTo>
                <a:lnTo>
                  <a:pt x="11853512" y="11853513"/>
                </a:lnTo>
                <a:lnTo>
                  <a:pt x="0" y="11853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138039" y="1888573"/>
            <a:ext cx="9528069" cy="7196024"/>
          </a:xfrm>
          <a:custGeom>
            <a:avLst/>
            <a:gdLst/>
            <a:ahLst/>
            <a:cxnLst/>
            <a:rect r="r" b="b" t="t" l="l"/>
            <a:pathLst>
              <a:path h="7196024" w="9528069">
                <a:moveTo>
                  <a:pt x="0" y="0"/>
                </a:moveTo>
                <a:lnTo>
                  <a:pt x="9528069" y="0"/>
                </a:lnTo>
                <a:lnTo>
                  <a:pt x="9528069" y="7196025"/>
                </a:lnTo>
                <a:lnTo>
                  <a:pt x="0" y="7196025"/>
                </a:lnTo>
                <a:lnTo>
                  <a:pt x="0" y="0"/>
                </a:lnTo>
                <a:close/>
              </a:path>
            </a:pathLst>
          </a:custGeom>
          <a:blipFill>
            <a:blip r:embed="rId5"/>
            <a:stretch>
              <a:fillRect l="0" t="0" r="0" b="0"/>
            </a:stretch>
          </a:blipFill>
        </p:spPr>
      </p:sp>
      <p:sp>
        <p:nvSpPr>
          <p:cNvPr name="TextBox 4" id="4"/>
          <p:cNvSpPr txBox="true"/>
          <p:nvPr/>
        </p:nvSpPr>
        <p:spPr>
          <a:xfrm rot="0">
            <a:off x="288215" y="3059437"/>
            <a:ext cx="7205091" cy="4015726"/>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Distribution of Transportation Modes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20363" y="1228819"/>
            <a:ext cx="15738937" cy="8828072"/>
          </a:xfrm>
          <a:custGeom>
            <a:avLst/>
            <a:gdLst/>
            <a:ahLst/>
            <a:cxnLst/>
            <a:rect r="r" b="b" t="t" l="l"/>
            <a:pathLst>
              <a:path h="8828072" w="15738937">
                <a:moveTo>
                  <a:pt x="0" y="0"/>
                </a:moveTo>
                <a:lnTo>
                  <a:pt x="15738937" y="0"/>
                </a:lnTo>
                <a:lnTo>
                  <a:pt x="15738937" y="8828072"/>
                </a:lnTo>
                <a:lnTo>
                  <a:pt x="0" y="8828072"/>
                </a:lnTo>
                <a:lnTo>
                  <a:pt x="0" y="0"/>
                </a:lnTo>
                <a:close/>
              </a:path>
            </a:pathLst>
          </a:custGeom>
          <a:blipFill>
            <a:blip r:embed="rId6"/>
            <a:stretch>
              <a:fillRect l="0" t="0" r="0" b="0"/>
            </a:stretch>
          </a:blipFill>
        </p:spPr>
      </p:sp>
      <p:sp>
        <p:nvSpPr>
          <p:cNvPr name="TextBox 5" id="5"/>
          <p:cNvSpPr txBox="true"/>
          <p:nvPr/>
        </p:nvSpPr>
        <p:spPr>
          <a:xfrm rot="0">
            <a:off x="5695295" y="415196"/>
            <a:ext cx="6314754" cy="813623"/>
          </a:xfrm>
          <a:prstGeom prst="rect">
            <a:avLst/>
          </a:prstGeom>
        </p:spPr>
        <p:txBody>
          <a:bodyPr anchor="t" rtlCol="false" tIns="0" lIns="0" bIns="0" rIns="0">
            <a:spAutoFit/>
          </a:bodyPr>
          <a:lstStyle/>
          <a:p>
            <a:pPr algn="ctr" marL="0" indent="0" lvl="1">
              <a:lnSpc>
                <a:spcPts val="5835"/>
              </a:lnSpc>
            </a:pPr>
            <a:r>
              <a:rPr lang="en-US" b="true" sz="6483" spc="-298">
                <a:solidFill>
                  <a:srgbClr val="00694C"/>
                </a:solidFill>
                <a:latin typeface="Raleway Medium"/>
                <a:ea typeface="Raleway Medium"/>
                <a:cs typeface="Raleway Medium"/>
                <a:sym typeface="Raleway Medium"/>
              </a:rPr>
              <a:t>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646761"/>
            <a:ext cx="8144502" cy="5212553"/>
          </a:xfrm>
          <a:prstGeom prst="rect">
            <a:avLst/>
          </a:prstGeom>
        </p:spPr>
        <p:txBody>
          <a:bodyPr anchor="t" rtlCol="false" tIns="0" lIns="0" bIns="0" rIns="0">
            <a:spAutoFit/>
          </a:bodyPr>
          <a:lstStyle/>
          <a:p>
            <a:pPr algn="l" marL="0" indent="0" lvl="1">
              <a:lnSpc>
                <a:spcPts val="13331"/>
              </a:lnSpc>
            </a:pPr>
            <a:r>
              <a:rPr lang="en-US" b="true" sz="14812" spc="-681">
                <a:solidFill>
                  <a:srgbClr val="00694C"/>
                </a:solidFill>
                <a:latin typeface="Raleway Medium"/>
                <a:ea typeface="Raleway Medium"/>
                <a:cs typeface="Raleway Medium"/>
                <a:sym typeface="Raleway Medium"/>
              </a:rPr>
              <a:t>Thank you very much!</a:t>
            </a:r>
          </a:p>
        </p:txBody>
      </p:sp>
      <p:sp>
        <p:nvSpPr>
          <p:cNvPr name="TextBox 4" id="4"/>
          <p:cNvSpPr txBox="true"/>
          <p:nvPr/>
        </p:nvSpPr>
        <p:spPr>
          <a:xfrm rot="0">
            <a:off x="1219200" y="1104919"/>
            <a:ext cx="9179504" cy="380966"/>
          </a:xfrm>
          <a:prstGeom prst="rect">
            <a:avLst/>
          </a:prstGeom>
        </p:spPr>
        <p:txBody>
          <a:bodyPr anchor="t" rtlCol="false" tIns="0" lIns="0" bIns="0" rIns="0">
            <a:spAutoFit/>
          </a:bodyPr>
          <a:lstStyle/>
          <a:p>
            <a:pPr algn="l" marL="0" indent="0" lvl="1">
              <a:lnSpc>
                <a:spcPts val="2700"/>
              </a:lnSpc>
            </a:pPr>
            <a:r>
              <a:rPr lang="en-US" b="true" sz="3000" spc="-138">
                <a:solidFill>
                  <a:srgbClr val="00694C"/>
                </a:solidFill>
                <a:latin typeface="Raleway Medium"/>
                <a:ea typeface="Raleway Medium"/>
                <a:cs typeface="Raleway Medium"/>
                <a:sym typeface="Raleway Medium"/>
              </a:rPr>
              <a:t>Presented by Jagruthi Manchi Saraf</a:t>
            </a:r>
          </a:p>
        </p:txBody>
      </p:sp>
      <p:sp>
        <p:nvSpPr>
          <p:cNvPr name="Freeform 5" id="5"/>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372689" y="1967122"/>
            <a:ext cx="6543100" cy="6352755"/>
          </a:xfrm>
          <a:custGeom>
            <a:avLst/>
            <a:gdLst/>
            <a:ahLst/>
            <a:cxnLst/>
            <a:rect r="r" b="b" t="t" l="l"/>
            <a:pathLst>
              <a:path h="6352755" w="6543100">
                <a:moveTo>
                  <a:pt x="0" y="0"/>
                </a:moveTo>
                <a:lnTo>
                  <a:pt x="6543100" y="0"/>
                </a:lnTo>
                <a:lnTo>
                  <a:pt x="6543100" y="6352756"/>
                </a:lnTo>
                <a:lnTo>
                  <a:pt x="0" y="6352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929408" y="2055919"/>
            <a:ext cx="8446102" cy="2392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Introduction to Supply Chain</a:t>
            </a:r>
          </a:p>
        </p:txBody>
      </p:sp>
      <p:sp>
        <p:nvSpPr>
          <p:cNvPr name="TextBox 4" id="4"/>
          <p:cNvSpPr txBox="true"/>
          <p:nvPr/>
        </p:nvSpPr>
        <p:spPr>
          <a:xfrm rot="0">
            <a:off x="929408" y="4779954"/>
            <a:ext cx="8324930" cy="3330079"/>
          </a:xfrm>
          <a:prstGeom prst="rect">
            <a:avLst/>
          </a:prstGeom>
        </p:spPr>
        <p:txBody>
          <a:bodyPr anchor="t" rtlCol="false" tIns="0" lIns="0" bIns="0" rIns="0">
            <a:spAutoFit/>
          </a:bodyPr>
          <a:lstStyle/>
          <a:p>
            <a:pPr algn="l">
              <a:lnSpc>
                <a:spcPts val="3764"/>
              </a:lnSpc>
              <a:spcBef>
                <a:spcPct val="0"/>
              </a:spcBef>
            </a:pPr>
            <a:r>
              <a:rPr lang="en-US" b="true" sz="2689">
                <a:solidFill>
                  <a:srgbClr val="00694C"/>
                </a:solidFill>
                <a:latin typeface="Raleway Semi-Bold"/>
                <a:ea typeface="Raleway Semi-Bold"/>
                <a:cs typeface="Raleway Semi-Bold"/>
                <a:sym typeface="Raleway Semi-Bold"/>
              </a:rPr>
              <a:t>Supply chain analytics is key to optimizing operations across industries. In the Fashion and Beauty sector, especially for makeup products, it ensures efficient movement from suppliers to customers. This analysis for a startup reveals insights to boost efficiency, cut costs, and meet demand in a competitive market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219200" y="2073296"/>
            <a:ext cx="7924800" cy="2392343"/>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Raleway Medium"/>
                <a:ea typeface="Raleway Medium"/>
                <a:cs typeface="Raleway Medium"/>
                <a:sym typeface="Raleway Medium"/>
              </a:rPr>
              <a:t>About the Dataset</a:t>
            </a:r>
          </a:p>
        </p:txBody>
      </p:sp>
      <p:sp>
        <p:nvSpPr>
          <p:cNvPr name="TextBox 3" id="3"/>
          <p:cNvSpPr txBox="true"/>
          <p:nvPr/>
        </p:nvSpPr>
        <p:spPr>
          <a:xfrm rot="0">
            <a:off x="1219200" y="4547671"/>
            <a:ext cx="7806878" cy="3487505"/>
          </a:xfrm>
          <a:prstGeom prst="rect">
            <a:avLst/>
          </a:prstGeom>
        </p:spPr>
        <p:txBody>
          <a:bodyPr anchor="t" rtlCol="false" tIns="0" lIns="0" bIns="0" rIns="0">
            <a:spAutoFit/>
          </a:bodyPr>
          <a:lstStyle/>
          <a:p>
            <a:pPr algn="l">
              <a:lnSpc>
                <a:spcPts val="3443"/>
              </a:lnSpc>
              <a:spcBef>
                <a:spcPct val="0"/>
              </a:spcBef>
            </a:pPr>
            <a:r>
              <a:rPr lang="en-US" b="true" sz="2459">
                <a:solidFill>
                  <a:srgbClr val="00694C"/>
                </a:solidFill>
                <a:latin typeface="Raleway Semi-Bold"/>
                <a:ea typeface="Raleway Semi-Bold"/>
                <a:cs typeface="Raleway Semi-Bold"/>
                <a:sym typeface="Raleway Semi-Bold"/>
              </a:rPr>
              <a:t>This dataset from a Fashion and Beauty startup offers a detailed view of the makeup product supply chain. Key features include product details, pricing, stock levels, customer demographics, shipping data, and supplier information. Each feature provides insights to optimize inventory, reduce costs, and enhance customer satisfaction, delivering a comprehensive view of the supply chain process</a:t>
            </a:r>
          </a:p>
        </p:txBody>
      </p:sp>
      <p:pic>
        <p:nvPicPr>
          <p:cNvPr name="Picture 4" id="4"/>
          <p:cNvPicPr>
            <a:picLocks noChangeAspect="true"/>
          </p:cNvPicPr>
          <p:nvPr/>
        </p:nvPicPr>
        <p:blipFill>
          <a:blip r:embed="rId3"/>
          <a:stretch>
            <a:fillRect/>
          </a:stretch>
        </p:blipFill>
        <p:spPr>
          <a:xfrm rot="0">
            <a:off x="9260071" y="971107"/>
            <a:ext cx="8539764" cy="834478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9794720" y="3217738"/>
            <a:ext cx="6523412" cy="4779882"/>
          </a:xfrm>
          <a:custGeom>
            <a:avLst/>
            <a:gdLst/>
            <a:ahLst/>
            <a:cxnLst/>
            <a:rect r="r" b="b" t="t" l="l"/>
            <a:pathLst>
              <a:path h="4779882" w="6523412">
                <a:moveTo>
                  <a:pt x="0" y="0"/>
                </a:moveTo>
                <a:lnTo>
                  <a:pt x="6523412" y="0"/>
                </a:lnTo>
                <a:lnTo>
                  <a:pt x="6523412" y="4779882"/>
                </a:lnTo>
                <a:lnTo>
                  <a:pt x="0" y="4779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402026" y="1574377"/>
            <a:ext cx="12599360" cy="1110579"/>
          </a:xfrm>
          <a:prstGeom prst="rect">
            <a:avLst/>
          </a:prstGeom>
        </p:spPr>
        <p:txBody>
          <a:bodyPr anchor="t" rtlCol="false" tIns="0" lIns="0" bIns="0" rIns="0">
            <a:spAutoFit/>
          </a:bodyPr>
          <a:lstStyle/>
          <a:p>
            <a:pPr algn="l" marL="0" indent="0" lvl="1">
              <a:lnSpc>
                <a:spcPts val="8010"/>
              </a:lnSpc>
            </a:pPr>
            <a:r>
              <a:rPr lang="en-US" b="true" sz="8900" spc="-409">
                <a:solidFill>
                  <a:srgbClr val="00694C"/>
                </a:solidFill>
                <a:latin typeface="Raleway Medium"/>
                <a:ea typeface="Raleway Medium"/>
                <a:cs typeface="Raleway Medium"/>
                <a:sym typeface="Raleway Medium"/>
              </a:rPr>
              <a:t>Whats in the DashBoard?</a:t>
            </a:r>
          </a:p>
        </p:txBody>
      </p:sp>
      <p:sp>
        <p:nvSpPr>
          <p:cNvPr name="TextBox 4" id="4"/>
          <p:cNvSpPr txBox="true"/>
          <p:nvPr/>
        </p:nvSpPr>
        <p:spPr>
          <a:xfrm rot="0">
            <a:off x="1564459" y="3395710"/>
            <a:ext cx="7312234" cy="2602214"/>
          </a:xfrm>
          <a:prstGeom prst="rect">
            <a:avLst/>
          </a:prstGeom>
        </p:spPr>
        <p:txBody>
          <a:bodyPr anchor="t" rtlCol="false" tIns="0" lIns="0" bIns="0" rIns="0">
            <a:spAutoFit/>
          </a:bodyPr>
          <a:lstStyle/>
          <a:p>
            <a:pPr algn="l">
              <a:lnSpc>
                <a:spcPts val="4236"/>
              </a:lnSpc>
              <a:spcBef>
                <a:spcPct val="0"/>
              </a:spcBef>
            </a:pPr>
            <a:r>
              <a:rPr lang="en-US" b="true" sz="3026">
                <a:solidFill>
                  <a:srgbClr val="00694C"/>
                </a:solidFill>
                <a:latin typeface="Raleway Semi-Bold"/>
                <a:ea typeface="Raleway Semi-Bold"/>
                <a:cs typeface="Raleway Semi-Bold"/>
                <a:sym typeface="Raleway Semi-Bold"/>
              </a:rPr>
              <a:t>Our dashboard analyzes the makeup supply chain, highlighting revenue, costs, order trends, and quality metrics to support efficient, data-driven decisions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983309"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842476" y="2966269"/>
            <a:ext cx="6046533" cy="3507181"/>
          </a:xfrm>
          <a:prstGeom prst="rect">
            <a:avLst/>
          </a:prstGeom>
        </p:spPr>
        <p:txBody>
          <a:bodyPr anchor="t" rtlCol="false" tIns="0" lIns="0" bIns="0" rIns="0">
            <a:spAutoFit/>
          </a:bodyPr>
          <a:lstStyle/>
          <a:p>
            <a:pPr algn="ctr">
              <a:lnSpc>
                <a:spcPts val="14057"/>
              </a:lnSpc>
              <a:spcBef>
                <a:spcPct val="0"/>
              </a:spcBef>
            </a:pPr>
            <a:r>
              <a:rPr lang="en-US" b="true" sz="10041" spc="-461">
                <a:solidFill>
                  <a:srgbClr val="00694C"/>
                </a:solidFill>
                <a:latin typeface="Raleway Medium"/>
                <a:ea typeface="Raleway Medium"/>
                <a:cs typeface="Raleway Medium"/>
                <a:sym typeface="Raleway Medium"/>
              </a:rPr>
              <a:t>Product Types</a:t>
            </a:r>
          </a:p>
        </p:txBody>
      </p:sp>
      <p:sp>
        <p:nvSpPr>
          <p:cNvPr name="Freeform 4" id="4"/>
          <p:cNvSpPr/>
          <p:nvPr/>
        </p:nvSpPr>
        <p:spPr>
          <a:xfrm flipH="false" flipV="false" rot="0">
            <a:off x="7870203" y="1658705"/>
            <a:ext cx="10730186" cy="7876413"/>
          </a:xfrm>
          <a:custGeom>
            <a:avLst/>
            <a:gdLst/>
            <a:ahLst/>
            <a:cxnLst/>
            <a:rect r="r" b="b" t="t" l="l"/>
            <a:pathLst>
              <a:path h="7876413" w="10730186">
                <a:moveTo>
                  <a:pt x="0" y="0"/>
                </a:moveTo>
                <a:lnTo>
                  <a:pt x="10730186" y="0"/>
                </a:lnTo>
                <a:lnTo>
                  <a:pt x="10730186" y="7876413"/>
                </a:lnTo>
                <a:lnTo>
                  <a:pt x="0" y="7876413"/>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138502" y="-450700"/>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069737" y="1788145"/>
            <a:ext cx="9752476" cy="7228092"/>
          </a:xfrm>
          <a:custGeom>
            <a:avLst/>
            <a:gdLst/>
            <a:ahLst/>
            <a:cxnLst/>
            <a:rect r="r" b="b" t="t" l="l"/>
            <a:pathLst>
              <a:path h="7228092" w="9752476">
                <a:moveTo>
                  <a:pt x="0" y="0"/>
                </a:moveTo>
                <a:lnTo>
                  <a:pt x="9752476" y="0"/>
                </a:lnTo>
                <a:lnTo>
                  <a:pt x="9752476" y="7228092"/>
                </a:lnTo>
                <a:lnTo>
                  <a:pt x="0" y="7228092"/>
                </a:lnTo>
                <a:lnTo>
                  <a:pt x="0" y="0"/>
                </a:lnTo>
                <a:close/>
              </a:path>
            </a:pathLst>
          </a:custGeom>
          <a:blipFill>
            <a:blip r:embed="rId5"/>
            <a:stretch>
              <a:fillRect l="0" t="0" r="0" b="0"/>
            </a:stretch>
          </a:blipFill>
        </p:spPr>
      </p:sp>
      <p:sp>
        <p:nvSpPr>
          <p:cNvPr name="TextBox 4" id="4"/>
          <p:cNvSpPr txBox="true"/>
          <p:nvPr/>
        </p:nvSpPr>
        <p:spPr>
          <a:xfrm rot="0">
            <a:off x="620772" y="2383199"/>
            <a:ext cx="6622964" cy="5368202"/>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Order Quantity by Manufacturing lead Time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138502" y="-450700"/>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33852" y="1995139"/>
            <a:ext cx="10354148" cy="6961835"/>
          </a:xfrm>
          <a:custGeom>
            <a:avLst/>
            <a:gdLst/>
            <a:ahLst/>
            <a:cxnLst/>
            <a:rect r="r" b="b" t="t" l="l"/>
            <a:pathLst>
              <a:path h="6961835" w="10354148">
                <a:moveTo>
                  <a:pt x="0" y="0"/>
                </a:moveTo>
                <a:lnTo>
                  <a:pt x="10354148" y="0"/>
                </a:lnTo>
                <a:lnTo>
                  <a:pt x="10354148" y="6961835"/>
                </a:lnTo>
                <a:lnTo>
                  <a:pt x="0" y="6961835"/>
                </a:lnTo>
                <a:lnTo>
                  <a:pt x="0" y="0"/>
                </a:lnTo>
                <a:close/>
              </a:path>
            </a:pathLst>
          </a:custGeom>
          <a:blipFill>
            <a:blip r:embed="rId5"/>
            <a:stretch>
              <a:fillRect l="0" t="0" r="0" b="0"/>
            </a:stretch>
          </a:blipFill>
        </p:spPr>
      </p:sp>
      <p:sp>
        <p:nvSpPr>
          <p:cNvPr name="TextBox 4" id="4"/>
          <p:cNvSpPr txBox="true"/>
          <p:nvPr/>
        </p:nvSpPr>
        <p:spPr>
          <a:xfrm rot="0">
            <a:off x="509920" y="2771142"/>
            <a:ext cx="6622964" cy="4015726"/>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Inspection Outcomes Distribution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138502" y="-450700"/>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14544" y="1983860"/>
            <a:ext cx="10070089" cy="6984392"/>
          </a:xfrm>
          <a:custGeom>
            <a:avLst/>
            <a:gdLst/>
            <a:ahLst/>
            <a:cxnLst/>
            <a:rect r="r" b="b" t="t" l="l"/>
            <a:pathLst>
              <a:path h="6984392" w="10070089">
                <a:moveTo>
                  <a:pt x="0" y="0"/>
                </a:moveTo>
                <a:lnTo>
                  <a:pt x="10070089" y="0"/>
                </a:lnTo>
                <a:lnTo>
                  <a:pt x="10070089" y="6984392"/>
                </a:lnTo>
                <a:lnTo>
                  <a:pt x="0" y="6984392"/>
                </a:lnTo>
                <a:lnTo>
                  <a:pt x="0" y="0"/>
                </a:lnTo>
                <a:close/>
              </a:path>
            </a:pathLst>
          </a:custGeom>
          <a:blipFill>
            <a:blip r:embed="rId5"/>
            <a:stretch>
              <a:fillRect l="0" t="0" r="0" b="0"/>
            </a:stretch>
          </a:blipFill>
        </p:spPr>
      </p:sp>
      <p:sp>
        <p:nvSpPr>
          <p:cNvPr name="TextBox 4" id="4"/>
          <p:cNvSpPr txBox="true"/>
          <p:nvPr/>
        </p:nvSpPr>
        <p:spPr>
          <a:xfrm rot="0">
            <a:off x="598601" y="2039518"/>
            <a:ext cx="6622964" cy="6720677"/>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Production Volumes and Inspection Outcomes by Location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4138502" y="-450700"/>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715011" y="2191918"/>
            <a:ext cx="10716738" cy="6533088"/>
          </a:xfrm>
          <a:custGeom>
            <a:avLst/>
            <a:gdLst/>
            <a:ahLst/>
            <a:cxnLst/>
            <a:rect r="r" b="b" t="t" l="l"/>
            <a:pathLst>
              <a:path h="6533088" w="10716738">
                <a:moveTo>
                  <a:pt x="0" y="0"/>
                </a:moveTo>
                <a:lnTo>
                  <a:pt x="10716737" y="0"/>
                </a:lnTo>
                <a:lnTo>
                  <a:pt x="10716737" y="6533088"/>
                </a:lnTo>
                <a:lnTo>
                  <a:pt x="0" y="6533088"/>
                </a:lnTo>
                <a:lnTo>
                  <a:pt x="0" y="0"/>
                </a:lnTo>
                <a:close/>
              </a:path>
            </a:pathLst>
          </a:custGeom>
          <a:blipFill>
            <a:blip r:embed="rId5"/>
            <a:stretch>
              <a:fillRect l="0" t="0" r="0" b="0"/>
            </a:stretch>
          </a:blipFill>
        </p:spPr>
      </p:sp>
      <p:sp>
        <p:nvSpPr>
          <p:cNvPr name="TextBox 4" id="4"/>
          <p:cNvSpPr txBox="true"/>
          <p:nvPr/>
        </p:nvSpPr>
        <p:spPr>
          <a:xfrm rot="0">
            <a:off x="509920" y="2216881"/>
            <a:ext cx="6622964" cy="5368202"/>
          </a:xfrm>
          <a:prstGeom prst="rect">
            <a:avLst/>
          </a:prstGeom>
        </p:spPr>
        <p:txBody>
          <a:bodyPr anchor="t" rtlCol="false" tIns="0" lIns="0" bIns="0" rIns="0">
            <a:spAutoFit/>
          </a:bodyPr>
          <a:lstStyle/>
          <a:p>
            <a:pPr algn="ctr">
              <a:lnSpc>
                <a:spcPts val="10698"/>
              </a:lnSpc>
              <a:spcBef>
                <a:spcPct val="0"/>
              </a:spcBef>
            </a:pPr>
            <a:r>
              <a:rPr lang="en-US" b="true" sz="7641" spc="-351">
                <a:solidFill>
                  <a:srgbClr val="00694C"/>
                </a:solidFill>
                <a:latin typeface="Raleway Medium"/>
                <a:ea typeface="Raleway Medium"/>
                <a:cs typeface="Raleway Medium"/>
                <a:sym typeface="Raleway Medium"/>
              </a:rPr>
              <a:t>Revenue vs. Manufacturing Costs by Product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DAGVO9W2iS0</dc:identifier>
  <dcterms:modified xsi:type="dcterms:W3CDTF">2011-08-01T06:04:30Z</dcterms:modified>
  <cp:revision>1</cp:revision>
  <dc:title>Supply Chain Analysis</dc:title>
</cp:coreProperties>
</file>